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8" d="100"/>
          <a:sy n="88" d="100"/>
        </p:scale>
        <p:origin x="4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8/6/2025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remotepeople.com/glossary/hybrid-work/" TargetMode="External"/><Relationship Id="rId5" Type="http://schemas.openxmlformats.org/officeDocument/2006/relationships/hyperlink" Target="https://remotepeople.com/glossary/remote-work/"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openxmlformats.org/officeDocument/2006/relationships/hyperlink" Target="https://remotepeople.com/glossary/behavioral-question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remotepeople.com/glossary/group-interview/" TargetMode="External"/><Relationship Id="rId5" Type="http://schemas.openxmlformats.org/officeDocument/2006/relationships/hyperlink" Target="https://remotepeople.com/glossary/panel-interview/"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45372" y="2321606"/>
            <a:ext cx="8915399" cy="1003663"/>
          </a:xfrm>
        </p:spPr>
        <p:txBody>
          <a:bodyPr>
            <a:noAutofit/>
          </a:bodyPr>
          <a:lstStyle/>
          <a:p>
            <a:r>
              <a:rPr lang="en-GB" sz="6000" b="1" dirty="0" smtClean="0">
                <a:effectLst>
                  <a:outerShdw blurRad="38100" dist="38100" dir="2700000" algn="tl">
                    <a:srgbClr val="000000">
                      <a:alpha val="43137"/>
                    </a:srgbClr>
                  </a:outerShdw>
                </a:effectLst>
                <a:latin typeface="Bahnschrift SemiBold Condensed" panose="020B0502040204020203" pitchFamily="34" charset="0"/>
              </a:rPr>
              <a:t>How to Shine in Job Interviews?</a:t>
            </a:r>
            <a:endParaRPr lang="en-AU" sz="6000" b="1"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pic>
        <p:nvPicPr>
          <p:cNvPr id="8" name="Picture 7"/>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1484411545"/>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1166" y="1306287"/>
            <a:ext cx="7033759" cy="748936"/>
          </a:xfrm>
        </p:spPr>
        <p:txBody>
          <a:bodyPr>
            <a:normAutofit/>
          </a:bodyPr>
          <a:lstStyle/>
          <a:p>
            <a:r>
              <a:rPr lang="en-GB" sz="4000" dirty="0" smtClean="0">
                <a:effectLst>
                  <a:outerShdw blurRad="38100" dist="38100" dir="2700000" algn="tl">
                    <a:srgbClr val="000000">
                      <a:alpha val="43137"/>
                    </a:srgbClr>
                  </a:outerShdw>
                </a:effectLst>
                <a:latin typeface="Bahnschrift SemiBold Condensed" panose="020B0502040204020203" pitchFamily="34" charset="0"/>
              </a:rPr>
              <a:t>Definition and Purpose of Job Interview:</a:t>
            </a:r>
            <a:endParaRPr lang="en-AU" sz="40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2291959"/>
            <a:ext cx="6296297"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latin typeface="Bahnschrift SemiBold Condensed" panose="020B0502040204020203" pitchFamily="34" charset="0"/>
              </a:rPr>
              <a:t>What is Job Interview</a:t>
            </a:r>
            <a:r>
              <a:rPr lang="en-GB" sz="2000" dirty="0" smtClean="0">
                <a:latin typeface="Bahnschrift SemiBold Condensed" panose="020B0502040204020203" pitchFamily="34" charset="0"/>
              </a:rPr>
              <a:t>?</a:t>
            </a:r>
          </a:p>
        </p:txBody>
      </p:sp>
      <p:sp>
        <p:nvSpPr>
          <p:cNvPr id="9" name="Right Arrow 8"/>
          <p:cNvSpPr/>
          <p:nvPr/>
        </p:nvSpPr>
        <p:spPr>
          <a:xfrm>
            <a:off x="2441166" y="3176999"/>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3143794" y="2928805"/>
            <a:ext cx="6609806" cy="1754326"/>
          </a:xfrm>
          <a:prstGeom prst="rect">
            <a:avLst/>
          </a:prstGeom>
          <a:noFill/>
        </p:spPr>
        <p:txBody>
          <a:bodyPr wrap="square" rtlCol="0">
            <a:spAutoFit/>
          </a:bodyPr>
          <a:lstStyle/>
          <a:p>
            <a:r>
              <a:rPr lang="en-GB" dirty="0"/>
              <a:t>A job interview is a formal meeting between a </a:t>
            </a:r>
            <a:r>
              <a:rPr lang="en-GB" b="1" dirty="0"/>
              <a:t>job applicant</a:t>
            </a:r>
            <a:r>
              <a:rPr lang="en-GB" dirty="0"/>
              <a:t> and company representatives (it could be someone from human resources (HR), the hiring manager, or the team the applicant would be working with) to learn more about the candidate and determine if they are a good fit for the position.</a:t>
            </a:r>
            <a:endParaRPr lang="en-AU" dirty="0"/>
          </a:p>
        </p:txBody>
      </p:sp>
      <p:pic>
        <p:nvPicPr>
          <p:cNvPr id="11" name="Picture 10"/>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725795522"/>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033759" cy="748936"/>
          </a:xfrm>
        </p:spPr>
        <p:txBody>
          <a:bodyPr>
            <a:normAutofit/>
          </a:bodyPr>
          <a:lstStyle/>
          <a:p>
            <a:r>
              <a:rPr lang="en-GB" sz="4000" dirty="0">
                <a:effectLst>
                  <a:outerShdw blurRad="38100" dist="38100" dir="2700000" algn="tl">
                    <a:srgbClr val="000000">
                      <a:alpha val="43137"/>
                    </a:srgbClr>
                  </a:outerShdw>
                </a:effectLst>
                <a:latin typeface="Bahnschrift SemiBold Condensed" panose="020B0502040204020203" pitchFamily="34" charset="0"/>
              </a:rPr>
              <a:t>The key objectives of a job interview:</a:t>
            </a:r>
            <a:endParaRPr lang="en-AU" sz="40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1799120"/>
            <a:ext cx="7660777" cy="4770537"/>
          </a:xfrm>
          <a:prstGeom prst="rect">
            <a:avLst/>
          </a:prstGeom>
          <a:noFill/>
        </p:spPr>
        <p:txBody>
          <a:bodyPr wrap="square" rtlCol="0">
            <a:spAutoFit/>
          </a:bodyPr>
          <a:lstStyle/>
          <a:p>
            <a:pPr fontAlgn="base"/>
            <a:r>
              <a:rPr lang="en-GB" sz="1600" b="1" dirty="0"/>
              <a:t>Evaluate qualifications: </a:t>
            </a:r>
            <a:r>
              <a:rPr lang="en-GB" sz="1600" dirty="0"/>
              <a:t>A job interview is a good time for the employer to learn more about the applicant’s skills, experience, and qualifications to determine if they are a suitable fit and would succeed in the role</a:t>
            </a:r>
            <a:r>
              <a:rPr lang="en-GB" sz="1600" dirty="0" smtClean="0"/>
              <a:t>.</a:t>
            </a:r>
          </a:p>
          <a:p>
            <a:pPr fontAlgn="base"/>
            <a:endParaRPr lang="en-GB" sz="1600" dirty="0" smtClean="0"/>
          </a:p>
          <a:p>
            <a:pPr fontAlgn="base"/>
            <a:r>
              <a:rPr lang="en-GB" sz="1600" b="1" dirty="0"/>
              <a:t>Assess cultural fit: </a:t>
            </a:r>
            <a:r>
              <a:rPr lang="en-GB" sz="1600" dirty="0"/>
              <a:t>During the job interview, the employer can assess whether the candidate would fit well within the company culture. This can be done by learning more about their goals, values, work style, and approach to handling job requirements</a:t>
            </a:r>
            <a:r>
              <a:rPr lang="en-GB" sz="1600" dirty="0" smtClean="0"/>
              <a:t>.</a:t>
            </a:r>
          </a:p>
          <a:p>
            <a:pPr fontAlgn="base"/>
            <a:endParaRPr lang="en-GB" sz="1600" dirty="0" smtClean="0"/>
          </a:p>
          <a:p>
            <a:pPr fontAlgn="base"/>
            <a:r>
              <a:rPr lang="en-GB" sz="1600" b="1" dirty="0"/>
              <a:t>Verify information: </a:t>
            </a:r>
            <a:r>
              <a:rPr lang="en-GB" sz="1600" dirty="0"/>
              <a:t>A job interview presents the employer with the opportunity to ask the candidate more about the information on their resume, like their background, education, and experience. Employers and recruiters can also ask for references to verify information like job history and get a second opinion on the candidate’s qualifications</a:t>
            </a:r>
            <a:r>
              <a:rPr lang="en-GB" sz="1600" dirty="0" smtClean="0"/>
              <a:t>.</a:t>
            </a:r>
            <a:r>
              <a:rPr lang="en-GB" sz="1600" b="1" dirty="0"/>
              <a:t> </a:t>
            </a:r>
            <a:endParaRPr lang="en-GB" sz="1600" b="1" dirty="0" smtClean="0"/>
          </a:p>
          <a:p>
            <a:pPr fontAlgn="base"/>
            <a:endParaRPr lang="en-GB" sz="1600" b="1" dirty="0" smtClean="0"/>
          </a:p>
          <a:p>
            <a:pPr fontAlgn="base"/>
            <a:r>
              <a:rPr lang="en-GB" sz="1600" b="1" dirty="0" smtClean="0"/>
              <a:t>Mutual </a:t>
            </a:r>
            <a:r>
              <a:rPr lang="en-GB" sz="1600" b="1" dirty="0"/>
              <a:t>exploration: </a:t>
            </a:r>
            <a:r>
              <a:rPr lang="en-GB" sz="1600" dirty="0"/>
              <a:t>While the job interview is primarily for the employer to learn more about the candidate and their qualifications, it’s also a chance for the applicant to ask questions about the role and the company so that both parties are better informed in making a decision</a:t>
            </a:r>
            <a:r>
              <a:rPr lang="en-GB" sz="1600" dirty="0" smtClean="0"/>
              <a:t>.</a:t>
            </a:r>
            <a:endParaRPr lang="en-GB" dirty="0"/>
          </a:p>
        </p:txBody>
      </p:sp>
      <p:sp>
        <p:nvSpPr>
          <p:cNvPr id="9" name="Right Arrow 8"/>
          <p:cNvSpPr/>
          <p:nvPr/>
        </p:nvSpPr>
        <p:spPr>
          <a:xfrm>
            <a:off x="1947543" y="1872175"/>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ight Arrow 10"/>
          <p:cNvSpPr/>
          <p:nvPr/>
        </p:nvSpPr>
        <p:spPr>
          <a:xfrm>
            <a:off x="1930330" y="2844755"/>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ight Arrow 12"/>
          <p:cNvSpPr/>
          <p:nvPr/>
        </p:nvSpPr>
        <p:spPr>
          <a:xfrm>
            <a:off x="1930329" y="406059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ight Arrow 13"/>
          <p:cNvSpPr/>
          <p:nvPr/>
        </p:nvSpPr>
        <p:spPr>
          <a:xfrm>
            <a:off x="1947542" y="5520268"/>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439981486"/>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748936"/>
          </a:xfrm>
        </p:spPr>
        <p:txBody>
          <a:bodyPr>
            <a:normAutofit fontScale="90000"/>
          </a:bodyPr>
          <a:lstStyle/>
          <a:p>
            <a:r>
              <a:rPr lang="en-GB" sz="4000" dirty="0" smtClean="0">
                <a:effectLst>
                  <a:outerShdw blurRad="38100" dist="38100" dir="2700000" algn="tl">
                    <a:srgbClr val="000000">
                      <a:alpha val="43137"/>
                    </a:srgbClr>
                  </a:outerShdw>
                </a:effectLst>
                <a:latin typeface="Bahnschrift SemiBold Condensed" panose="020B0502040204020203" pitchFamily="34" charset="0"/>
              </a:rPr>
              <a:t>What are the different types of </a:t>
            </a:r>
            <a:r>
              <a:rPr lang="en-GB" sz="4000" dirty="0">
                <a:effectLst>
                  <a:outerShdw blurRad="38100" dist="38100" dir="2700000" algn="tl">
                    <a:srgbClr val="000000">
                      <a:alpha val="43137"/>
                    </a:srgbClr>
                  </a:outerShdw>
                </a:effectLst>
                <a:latin typeface="Bahnschrift SemiBold Condensed" panose="020B0502040204020203" pitchFamily="34" charset="0"/>
              </a:rPr>
              <a:t>job </a:t>
            </a:r>
            <a:r>
              <a:rPr lang="en-GB" sz="4000" dirty="0" smtClean="0">
                <a:effectLst>
                  <a:outerShdw blurRad="38100" dist="38100" dir="2700000" algn="tl">
                    <a:srgbClr val="000000">
                      <a:alpha val="43137"/>
                    </a:srgbClr>
                  </a:outerShdw>
                </a:effectLst>
                <a:latin typeface="Bahnschrift SemiBold Condensed" panose="020B0502040204020203" pitchFamily="34" charset="0"/>
              </a:rPr>
              <a:t>interviews?</a:t>
            </a:r>
            <a:endParaRPr lang="en-AU" sz="40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5" y="1692913"/>
            <a:ext cx="7660777" cy="5078313"/>
          </a:xfrm>
          <a:prstGeom prst="rect">
            <a:avLst/>
          </a:prstGeom>
          <a:noFill/>
        </p:spPr>
        <p:txBody>
          <a:bodyPr wrap="square" rtlCol="0">
            <a:spAutoFit/>
          </a:bodyPr>
          <a:lstStyle/>
          <a:p>
            <a:pPr fontAlgn="base"/>
            <a:r>
              <a:rPr lang="en-GB" b="1" dirty="0"/>
              <a:t>One-on-one interview: </a:t>
            </a:r>
            <a:r>
              <a:rPr lang="en-GB" dirty="0"/>
              <a:t>This is the most traditional type of job interview, in which an employer and candidate meet face-to-face to discuss the role in person. It can be unstructured, where the interview is conducted more like a conversation, or structured, where the interviewer asks the same questions from each potential hire</a:t>
            </a:r>
            <a:r>
              <a:rPr lang="en-GB" dirty="0" smtClean="0"/>
              <a:t>.</a:t>
            </a:r>
          </a:p>
          <a:p>
            <a:pPr fontAlgn="base"/>
            <a:endParaRPr lang="en-GB" dirty="0"/>
          </a:p>
          <a:p>
            <a:pPr fontAlgn="base"/>
            <a:r>
              <a:rPr lang="en-GB" b="1" dirty="0"/>
              <a:t>Video interview: </a:t>
            </a:r>
            <a:r>
              <a:rPr lang="en-GB" dirty="0"/>
              <a:t>This is when the interview is conducted using video, either through a video chat (for example, Zoom) or a pre-recorded video that could involve the candidate responding to a set of prompts or questions. This interview style has become more </a:t>
            </a:r>
            <a:r>
              <a:rPr lang="en-GB" dirty="0" smtClean="0"/>
              <a:t>popular </a:t>
            </a:r>
            <a:r>
              <a:rPr lang="en-GB" dirty="0"/>
              <a:t>in recent years with the advancement of technology and the rise of </a:t>
            </a:r>
            <a:r>
              <a:rPr lang="en-GB" b="1" dirty="0">
                <a:hlinkClick r:id="rId5"/>
              </a:rPr>
              <a:t>remote</a:t>
            </a:r>
            <a:r>
              <a:rPr lang="en-GB" dirty="0"/>
              <a:t> and </a:t>
            </a:r>
            <a:r>
              <a:rPr lang="en-GB" b="1" dirty="0">
                <a:hlinkClick r:id="rId6"/>
              </a:rPr>
              <a:t>hybrid</a:t>
            </a:r>
            <a:r>
              <a:rPr lang="en-GB" dirty="0"/>
              <a:t> working arrangements</a:t>
            </a:r>
            <a:r>
              <a:rPr lang="en-GB" dirty="0" smtClean="0"/>
              <a:t>.</a:t>
            </a:r>
          </a:p>
          <a:p>
            <a:pPr fontAlgn="base"/>
            <a:endParaRPr lang="en-GB" dirty="0"/>
          </a:p>
          <a:p>
            <a:pPr fontAlgn="base"/>
            <a:r>
              <a:rPr lang="en-GB" b="1" dirty="0"/>
              <a:t>Phone interview: </a:t>
            </a:r>
            <a:r>
              <a:rPr lang="en-GB" dirty="0"/>
              <a:t>This interview is conducted over the phone and can be a good way for an employer to do preliminary screening to narrow the batch of potential hires before moving on to a more thorough interview stage</a:t>
            </a:r>
            <a:r>
              <a:rPr lang="en-GB" dirty="0" smtClean="0"/>
              <a:t>.</a:t>
            </a:r>
            <a:endParaRPr lang="en-GB" dirty="0"/>
          </a:p>
        </p:txBody>
      </p:sp>
      <p:sp>
        <p:nvSpPr>
          <p:cNvPr id="9" name="Right Arrow 8"/>
          <p:cNvSpPr/>
          <p:nvPr/>
        </p:nvSpPr>
        <p:spPr>
          <a:xfrm>
            <a:off x="1947542" y="1764477"/>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ight Arrow 10"/>
          <p:cNvSpPr/>
          <p:nvPr/>
        </p:nvSpPr>
        <p:spPr>
          <a:xfrm>
            <a:off x="1947542" y="3642372"/>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ight Arrow 13"/>
          <p:cNvSpPr/>
          <p:nvPr/>
        </p:nvSpPr>
        <p:spPr>
          <a:xfrm>
            <a:off x="1947542" y="562477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a:blip r:embed="rId7"/>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4183862212"/>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916090" cy="748936"/>
          </a:xfrm>
        </p:spPr>
        <p:txBody>
          <a:bodyPr>
            <a:normAutofit/>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What are the different types of </a:t>
            </a:r>
            <a:r>
              <a:rPr lang="en-GB" sz="3200" dirty="0">
                <a:effectLst>
                  <a:outerShdw blurRad="38100" dist="38100" dir="2700000" algn="tl">
                    <a:srgbClr val="000000">
                      <a:alpha val="43137"/>
                    </a:srgbClr>
                  </a:outerShdw>
                </a:effectLst>
                <a:latin typeface="Bahnschrift SemiBold Condensed" panose="020B0502040204020203" pitchFamily="34" charset="0"/>
              </a:rPr>
              <a:t>job </a:t>
            </a:r>
            <a:r>
              <a:rPr lang="en-GB" sz="3200" dirty="0" smtClean="0">
                <a:effectLst>
                  <a:outerShdw blurRad="38100" dist="38100" dir="2700000" algn="tl">
                    <a:srgbClr val="000000">
                      <a:alpha val="43137"/>
                    </a:srgbClr>
                  </a:outerShdw>
                </a:effectLst>
                <a:latin typeface="Bahnschrift SemiBold Condensed" panose="020B0502040204020203" pitchFamily="34" charset="0"/>
              </a:rPr>
              <a:t>interviews? Con…</a:t>
            </a:r>
            <a:endParaRPr lang="en-AU"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1799120"/>
            <a:ext cx="7660777" cy="4801314"/>
          </a:xfrm>
          <a:prstGeom prst="rect">
            <a:avLst/>
          </a:prstGeom>
          <a:noFill/>
        </p:spPr>
        <p:txBody>
          <a:bodyPr wrap="square" rtlCol="0">
            <a:spAutoFit/>
          </a:bodyPr>
          <a:lstStyle/>
          <a:p>
            <a:pPr fontAlgn="base"/>
            <a:r>
              <a:rPr lang="en-GB" b="1" dirty="0"/>
              <a:t>Group interview: </a:t>
            </a:r>
            <a:r>
              <a:rPr lang="en-GB" dirty="0"/>
              <a:t>This is where several candidates are interviewed simultaneously, which allows the employer to interview more efficiently and see how a candidate interacts with others</a:t>
            </a:r>
            <a:r>
              <a:rPr lang="en-GB" dirty="0" smtClean="0"/>
              <a:t>.</a:t>
            </a:r>
          </a:p>
          <a:p>
            <a:pPr fontAlgn="base"/>
            <a:endParaRPr lang="en-GB" dirty="0"/>
          </a:p>
          <a:p>
            <a:pPr fontAlgn="base"/>
            <a:r>
              <a:rPr lang="en-GB" b="1" dirty="0"/>
              <a:t>Panel interview: </a:t>
            </a:r>
            <a:r>
              <a:rPr lang="en-GB" dirty="0"/>
              <a:t>This is when a “</a:t>
            </a:r>
            <a:r>
              <a:rPr lang="en-GB" b="1" dirty="0">
                <a:hlinkClick r:id="rId5"/>
              </a:rPr>
              <a:t>panel</a:t>
            </a:r>
            <a:r>
              <a:rPr lang="en-GB" dirty="0"/>
              <a:t>” or </a:t>
            </a:r>
            <a:r>
              <a:rPr lang="en-GB" b="1" dirty="0">
                <a:hlinkClick r:id="rId6"/>
              </a:rPr>
              <a:t>group of interviewers</a:t>
            </a:r>
            <a:r>
              <a:rPr lang="en-GB" dirty="0"/>
              <a:t> focuses on one candidate. The different interviewers might represent different departments in the company, or the interview could be tiered, with varying levels of managers up to senior executives</a:t>
            </a:r>
            <a:r>
              <a:rPr lang="en-GB" dirty="0" smtClean="0"/>
              <a:t>.</a:t>
            </a:r>
          </a:p>
          <a:p>
            <a:pPr fontAlgn="base"/>
            <a:endParaRPr lang="en-GB" dirty="0"/>
          </a:p>
          <a:p>
            <a:pPr fontAlgn="base"/>
            <a:r>
              <a:rPr lang="en-GB" b="1" dirty="0">
                <a:hlinkClick r:id="rId7"/>
              </a:rPr>
              <a:t>Behavioural </a:t>
            </a:r>
            <a:r>
              <a:rPr lang="en-GB" b="1" dirty="0">
                <a:hlinkClick r:id="rId7"/>
              </a:rPr>
              <a:t>interview</a:t>
            </a:r>
            <a:r>
              <a:rPr lang="en-GB" b="1" dirty="0"/>
              <a:t>:</a:t>
            </a:r>
            <a:r>
              <a:rPr lang="en-GB" b="1" dirty="0"/>
              <a:t> </a:t>
            </a:r>
            <a:r>
              <a:rPr lang="en-GB" dirty="0"/>
              <a:t>This is when an interviewer asks a job candidate how they might respond to certain situations or how they may have dealt with situations in past job experiences. This can let the employer know if the candidate’s approach and </a:t>
            </a:r>
            <a:r>
              <a:rPr lang="en-GB" dirty="0" smtClean="0"/>
              <a:t>behavioural </a:t>
            </a:r>
            <a:r>
              <a:rPr lang="en-GB" dirty="0"/>
              <a:t>traits fit the role well. It also might be included in another interview style.</a:t>
            </a:r>
          </a:p>
          <a:p>
            <a:pPr fontAlgn="base"/>
            <a:endParaRPr lang="en-GB" dirty="0"/>
          </a:p>
        </p:txBody>
      </p:sp>
      <p:sp>
        <p:nvSpPr>
          <p:cNvPr id="9" name="Right Arrow 8"/>
          <p:cNvSpPr/>
          <p:nvPr/>
        </p:nvSpPr>
        <p:spPr>
          <a:xfrm>
            <a:off x="1947543" y="1872175"/>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ight Arrow 10"/>
          <p:cNvSpPr/>
          <p:nvPr/>
        </p:nvSpPr>
        <p:spPr>
          <a:xfrm>
            <a:off x="1930330" y="2844755"/>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ight Arrow 13"/>
          <p:cNvSpPr/>
          <p:nvPr/>
        </p:nvSpPr>
        <p:spPr>
          <a:xfrm>
            <a:off x="1947543" y="4589770"/>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a:blip r:embed="rId8"/>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460871228"/>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748936"/>
          </a:xfrm>
        </p:spPr>
        <p:txBody>
          <a:bodyPr>
            <a:normAutofit/>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What are the different types of job interviews? Con…</a:t>
            </a:r>
            <a:endParaRPr lang="en-AU"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1799120"/>
            <a:ext cx="7660777" cy="3416320"/>
          </a:xfrm>
          <a:prstGeom prst="rect">
            <a:avLst/>
          </a:prstGeom>
          <a:noFill/>
        </p:spPr>
        <p:txBody>
          <a:bodyPr wrap="square" rtlCol="0">
            <a:spAutoFit/>
          </a:bodyPr>
          <a:lstStyle/>
          <a:p>
            <a:pPr fontAlgn="base"/>
            <a:r>
              <a:rPr lang="en-GB" b="1" dirty="0"/>
              <a:t>Skills-based interview: </a:t>
            </a:r>
            <a:r>
              <a:rPr lang="en-GB" dirty="0"/>
              <a:t>Also known as a competency-based interview, this interview style allows the employer to assess the candidate’s skill sets. For example, in a technical position like coding or computer engineering, this interview style might be used to determine if the applicant has the right technical skills to perform in the position</a:t>
            </a:r>
            <a:r>
              <a:rPr lang="en-GB" dirty="0" smtClean="0"/>
              <a:t>.</a:t>
            </a:r>
          </a:p>
          <a:p>
            <a:pPr fontAlgn="base"/>
            <a:endParaRPr lang="en-GB" dirty="0"/>
          </a:p>
          <a:p>
            <a:pPr fontAlgn="base"/>
            <a:r>
              <a:rPr lang="en-GB" b="1" dirty="0"/>
              <a:t>Informal interview: </a:t>
            </a:r>
            <a:r>
              <a:rPr lang="en-GB" dirty="0"/>
              <a:t>This is a more casual approach to an interview that might be structured more like a conversation over lunch or coffee. Similar to a phone interview, this style can be used as a screening tool to narrow down a batch of candidates.</a:t>
            </a:r>
          </a:p>
          <a:p>
            <a:pPr fontAlgn="base"/>
            <a:endParaRPr lang="en-GB" dirty="0"/>
          </a:p>
        </p:txBody>
      </p:sp>
      <p:sp>
        <p:nvSpPr>
          <p:cNvPr id="9" name="Right Arrow 8"/>
          <p:cNvSpPr/>
          <p:nvPr/>
        </p:nvSpPr>
        <p:spPr>
          <a:xfrm>
            <a:off x="1947543" y="1872175"/>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ight Arrow 12"/>
          <p:cNvSpPr/>
          <p:nvPr/>
        </p:nvSpPr>
        <p:spPr>
          <a:xfrm>
            <a:off x="1886788" y="3830973"/>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870268877"/>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How to Prepare for a Job Interview</a:t>
            </a: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1567839"/>
            <a:ext cx="7660777" cy="4524315"/>
          </a:xfrm>
          <a:prstGeom prst="rect">
            <a:avLst/>
          </a:prstGeom>
          <a:noFill/>
        </p:spPr>
        <p:txBody>
          <a:bodyPr wrap="square" rtlCol="0">
            <a:spAutoFit/>
          </a:bodyPr>
          <a:lstStyle/>
          <a:p>
            <a:r>
              <a:rPr lang="en-GB" dirty="0"/>
              <a:t>Job interviews can be challenging, but with proper preparation, you can approach the process with confidence and leave a strong, lasting impression. The goal is to be ready to showcase why you’re the ideal candidate and leave the interviewer with a clear sense of why you’d be a great fit for the team</a:t>
            </a:r>
            <a:r>
              <a:rPr lang="en-GB" dirty="0" smtClean="0"/>
              <a:t>.</a:t>
            </a:r>
          </a:p>
          <a:p>
            <a:endParaRPr lang="en-GB" dirty="0"/>
          </a:p>
          <a:p>
            <a:r>
              <a:rPr lang="en-AU" b="1" dirty="0"/>
              <a:t>Plan for Logistical Details</a:t>
            </a:r>
          </a:p>
          <a:p>
            <a:r>
              <a:rPr lang="en-GB" dirty="0"/>
              <a:t>Confirm the time, location, or video call link for the interview. The last thing you want is to get ready to log-in to a call and have technology work against you. Or, to be on your way to the interview and run into unexpected traffic</a:t>
            </a:r>
            <a:r>
              <a:rPr lang="en-GB" dirty="0" smtClean="0"/>
              <a:t>.</a:t>
            </a:r>
          </a:p>
          <a:p>
            <a:endParaRPr lang="en-GB" dirty="0"/>
          </a:p>
          <a:p>
            <a:r>
              <a:rPr lang="en-GB" dirty="0"/>
              <a:t>Choose a quiet, well-lit space if the interview is virtual. Interruptions and background noise can be seriously distracting for all attendees</a:t>
            </a:r>
            <a:r>
              <a:rPr lang="en-GB" dirty="0" smtClean="0"/>
              <a:t>.</a:t>
            </a:r>
            <a:endParaRPr lang="en-GB" dirty="0"/>
          </a:p>
          <a:p>
            <a:endParaRPr lang="en-GB" dirty="0" smtClean="0"/>
          </a:p>
        </p:txBody>
      </p:sp>
      <p:sp>
        <p:nvSpPr>
          <p:cNvPr id="9" name="Right Arrow 8"/>
          <p:cNvSpPr/>
          <p:nvPr/>
        </p:nvSpPr>
        <p:spPr>
          <a:xfrm>
            <a:off x="1947543" y="1674196"/>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ight Arrow 10"/>
          <p:cNvSpPr/>
          <p:nvPr/>
        </p:nvSpPr>
        <p:spPr>
          <a:xfrm>
            <a:off x="1962606" y="4973300"/>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ight Arrow 11"/>
          <p:cNvSpPr/>
          <p:nvPr/>
        </p:nvSpPr>
        <p:spPr>
          <a:xfrm>
            <a:off x="1950309" y="3586156"/>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649082141"/>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How to Prepare for a Job </a:t>
            </a:r>
            <a:r>
              <a:rPr lang="en-GB" sz="3200" dirty="0" smtClean="0">
                <a:effectLst>
                  <a:outerShdw blurRad="38100" dist="38100" dir="2700000" algn="tl">
                    <a:srgbClr val="000000">
                      <a:alpha val="43137"/>
                    </a:srgbClr>
                  </a:outerShdw>
                </a:effectLst>
                <a:latin typeface="Bahnschrift SemiBold Condensed" panose="020B0502040204020203" pitchFamily="34" charset="0"/>
              </a:rPr>
              <a:t>Interview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8" name="TextBox 7"/>
          <p:cNvSpPr txBox="1"/>
          <p:nvPr/>
        </p:nvSpPr>
        <p:spPr>
          <a:xfrm>
            <a:off x="2441166" y="1567839"/>
            <a:ext cx="7660777" cy="5078313"/>
          </a:xfrm>
          <a:prstGeom prst="rect">
            <a:avLst/>
          </a:prstGeom>
          <a:noFill/>
        </p:spPr>
        <p:txBody>
          <a:bodyPr wrap="square" rtlCol="0">
            <a:spAutoFit/>
          </a:bodyPr>
          <a:lstStyle/>
          <a:p>
            <a:r>
              <a:rPr lang="en-GB" i="1" dirty="0"/>
              <a:t>Here are some essential tips to help you prepare for a job interview and improve your chances of success</a:t>
            </a:r>
            <a:r>
              <a:rPr lang="en-GB" i="1" dirty="0" smtClean="0"/>
              <a:t>:</a:t>
            </a:r>
          </a:p>
          <a:p>
            <a:endParaRPr lang="en-GB" dirty="0"/>
          </a:p>
          <a:p>
            <a:r>
              <a:rPr lang="en-GB" b="1" dirty="0" smtClean="0"/>
              <a:t>1. Research </a:t>
            </a:r>
            <a:r>
              <a:rPr lang="en-GB" b="1" dirty="0"/>
              <a:t>the Company</a:t>
            </a:r>
          </a:p>
          <a:p>
            <a:r>
              <a:rPr lang="en-GB" dirty="0"/>
              <a:t>Before the interview, make sure you research the company. Understand its mission, values, products, services, and culture. This will not only help you tailor your responses but also demonstrate that you’re genuinely interested in the organization</a:t>
            </a:r>
            <a:r>
              <a:rPr lang="en-GB" dirty="0" smtClean="0"/>
              <a:t>.</a:t>
            </a:r>
          </a:p>
          <a:p>
            <a:endParaRPr lang="en-GB" dirty="0" smtClean="0"/>
          </a:p>
          <a:p>
            <a:r>
              <a:rPr lang="en-GB" b="1" dirty="0"/>
              <a:t>2. Understand the Job Role</a:t>
            </a:r>
          </a:p>
          <a:p>
            <a:r>
              <a:rPr lang="en-GB" dirty="0"/>
              <a:t>Carefully read the job description and note the key responsibilities and required skills. Be ready to explain how your experience aligns with these requirements, and provide examples that showcase your qualifications</a:t>
            </a:r>
            <a:r>
              <a:rPr lang="en-GB" dirty="0" smtClean="0"/>
              <a:t>.</a:t>
            </a:r>
          </a:p>
          <a:p>
            <a:endParaRPr lang="en-GB" dirty="0"/>
          </a:p>
          <a:p>
            <a:r>
              <a:rPr lang="en-GB" b="1" dirty="0"/>
              <a:t>3. Prepare for Common Interview Questions</a:t>
            </a:r>
          </a:p>
          <a:p>
            <a:r>
              <a:rPr lang="en-GB" dirty="0"/>
              <a:t>Some questions are almost guaranteed to come up in most interviews, such as</a:t>
            </a:r>
            <a:r>
              <a:rPr lang="en-GB" dirty="0" smtClean="0"/>
              <a:t>:</a:t>
            </a:r>
            <a:endParaRPr lang="en-GB" dirty="0"/>
          </a:p>
        </p:txBody>
      </p:sp>
      <p:sp>
        <p:nvSpPr>
          <p:cNvPr id="9" name="Right Arrow 8"/>
          <p:cNvSpPr/>
          <p:nvPr/>
        </p:nvSpPr>
        <p:spPr>
          <a:xfrm>
            <a:off x="1886788" y="1674196"/>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418188903"/>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2023154" y="3354950"/>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2516777" y="1674196"/>
            <a:ext cx="8107680" cy="4801314"/>
          </a:xfrm>
          <a:prstGeom prst="rect">
            <a:avLst/>
          </a:prstGeom>
          <a:noFill/>
        </p:spPr>
        <p:txBody>
          <a:bodyPr wrap="square" rtlCol="0">
            <a:spAutoFit/>
          </a:bodyPr>
          <a:lstStyle/>
          <a:p>
            <a:r>
              <a:rPr lang="en-GB" dirty="0"/>
              <a:t>Now that you know how to prepare and how much time you should dedicate to the process, it’s time to review the list of questions that your interviewer may draw from when the time comes. In the sections to come, </a:t>
            </a:r>
            <a:r>
              <a:rPr lang="en-GB" dirty="0" smtClean="0"/>
              <a:t>we will share </a:t>
            </a:r>
            <a:r>
              <a:rPr lang="en-GB" dirty="0"/>
              <a:t>list of </a:t>
            </a:r>
            <a:r>
              <a:rPr lang="en-GB" dirty="0" smtClean="0"/>
              <a:t>10 questions, </a:t>
            </a:r>
            <a:r>
              <a:rPr lang="en-GB" dirty="0"/>
              <a:t>why </a:t>
            </a:r>
            <a:r>
              <a:rPr lang="en-GB" dirty="0" smtClean="0"/>
              <a:t>these questions </a:t>
            </a:r>
            <a:r>
              <a:rPr lang="en-GB" dirty="0"/>
              <a:t>might be asked, and what to say and what to avoid</a:t>
            </a:r>
            <a:r>
              <a:rPr lang="en-GB" dirty="0" smtClean="0"/>
              <a:t>.</a:t>
            </a:r>
          </a:p>
          <a:p>
            <a:endParaRPr lang="en-GB" dirty="0"/>
          </a:p>
          <a:p>
            <a:r>
              <a:rPr lang="en-GB" b="1" dirty="0" smtClean="0"/>
              <a:t>1. </a:t>
            </a:r>
            <a:r>
              <a:rPr lang="en-GB" b="1" dirty="0"/>
              <a:t>Tell me about yourself</a:t>
            </a:r>
          </a:p>
          <a:p>
            <a:r>
              <a:rPr lang="en-GB" dirty="0"/>
              <a:t>This question (or request, </a:t>
            </a:r>
            <a:r>
              <a:rPr lang="en-GB" dirty="0" smtClean="0"/>
              <a:t>technically)</a:t>
            </a:r>
            <a:r>
              <a:rPr lang="en-GB" dirty="0"/>
              <a:t>  helps interviewers get a quick overview of your background and assess how well you articulate your story. It sets the tone for the interview and gives them insight into your professional journey</a:t>
            </a:r>
            <a:r>
              <a:rPr lang="en-GB" dirty="0" smtClean="0"/>
              <a:t>.</a:t>
            </a:r>
          </a:p>
          <a:p>
            <a:r>
              <a:rPr lang="en-GB" b="1" dirty="0"/>
              <a:t>👉🏻 What to say: </a:t>
            </a:r>
            <a:r>
              <a:rPr lang="en-GB" dirty="0"/>
              <a:t>Provide a brief summary of your career highlights, focusing on skills and experiences relevant to the role. End by connecting your background to why you’re excited about this opportunity.</a:t>
            </a:r>
          </a:p>
          <a:p>
            <a:r>
              <a:rPr lang="en-GB" b="1" dirty="0" smtClean="0"/>
              <a:t>! What </a:t>
            </a:r>
            <a:r>
              <a:rPr lang="en-GB" b="1" dirty="0"/>
              <a:t>to avoid: </a:t>
            </a:r>
            <a:r>
              <a:rPr lang="en-GB" dirty="0"/>
              <a:t>Avoid rambling or sharing personal details unrelated to the job. Stay professional and concise</a:t>
            </a:r>
            <a:r>
              <a:rPr lang="en-GB" dirty="0" smtClean="0"/>
              <a:t>.</a:t>
            </a:r>
            <a:endParaRPr lang="en-GB" dirty="0"/>
          </a:p>
        </p:txBody>
      </p:sp>
      <p:pic>
        <p:nvPicPr>
          <p:cNvPr id="11" name="Picture 10"/>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1227558893"/>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39064"/>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5355312"/>
          </a:xfrm>
          <a:prstGeom prst="rect">
            <a:avLst/>
          </a:prstGeom>
          <a:noFill/>
        </p:spPr>
        <p:txBody>
          <a:bodyPr wrap="square" rtlCol="0">
            <a:spAutoFit/>
          </a:bodyPr>
          <a:lstStyle/>
          <a:p>
            <a:r>
              <a:rPr lang="en-GB" sz="1600" b="1" dirty="0"/>
              <a:t>2. What are your greatest strengths?</a:t>
            </a:r>
          </a:p>
          <a:p>
            <a:r>
              <a:rPr lang="en-GB" sz="1600" dirty="0"/>
              <a:t>Employers want to identify key strengths that make you a great fit for the position and see if they align with the job requirements.</a:t>
            </a:r>
          </a:p>
          <a:p>
            <a:r>
              <a:rPr lang="en-GB" sz="1600" b="1" dirty="0"/>
              <a:t>👉🏻 What to say: </a:t>
            </a:r>
            <a:r>
              <a:rPr lang="en-GB" sz="1600" dirty="0"/>
              <a:t>Draw attention to two or three strengths relevant to the role, using specific past examples to back them up. Focus on skills that will benefit the company and position.</a:t>
            </a:r>
          </a:p>
          <a:p>
            <a:r>
              <a:rPr lang="en-GB" sz="1600" b="1" dirty="0" smtClean="0"/>
              <a:t>! What </a:t>
            </a:r>
            <a:r>
              <a:rPr lang="en-GB" sz="1600" b="1" dirty="0"/>
              <a:t>to avoid: </a:t>
            </a:r>
            <a:r>
              <a:rPr lang="en-GB" sz="1600" dirty="0"/>
              <a:t>Avoid generic answers like “I’m a hard worker.” Be specific and avoid exaggeration</a:t>
            </a:r>
            <a:r>
              <a:rPr lang="en-GB" sz="1600" dirty="0" smtClean="0"/>
              <a:t>.</a:t>
            </a:r>
          </a:p>
          <a:p>
            <a:endParaRPr lang="en-GB" sz="1600" dirty="0"/>
          </a:p>
          <a:p>
            <a:r>
              <a:rPr lang="en-GB" sz="1600" b="1" dirty="0"/>
              <a:t>3. What is your biggest weakness?</a:t>
            </a:r>
          </a:p>
          <a:p>
            <a:r>
              <a:rPr lang="en-GB" sz="1600" dirty="0"/>
              <a:t>This interview question can be framed in a few different ways, for example ‘What have been some past challenges in a role?’ or ‘What parts of the job have you needed to improve on in the past?’: Interviewers use this question to analyse your self-awareness and willingness to improve.</a:t>
            </a:r>
          </a:p>
          <a:p>
            <a:r>
              <a:rPr lang="en-GB" sz="1600" b="1" dirty="0"/>
              <a:t>👉🏻 What to say: </a:t>
            </a:r>
            <a:r>
              <a:rPr lang="en-GB" sz="1600" dirty="0"/>
              <a:t>Choose a real weakness that isn’t critical to the role and explain what you’re doing to address it. For example, “I’m working on improving my public speaking by attending workshops.”</a:t>
            </a:r>
          </a:p>
          <a:p>
            <a:r>
              <a:rPr lang="en-GB" sz="1600" b="1" dirty="0" smtClean="0"/>
              <a:t>!What </a:t>
            </a:r>
            <a:r>
              <a:rPr lang="en-GB" sz="1600" b="1" dirty="0"/>
              <a:t>to avoid: </a:t>
            </a:r>
            <a:r>
              <a:rPr lang="en-GB" sz="1600" dirty="0"/>
              <a:t>Don’t say you have no weaknesses, and avoid going to deep into a weakness critical to the job. Also avoid a disingenuous response such as “I’m a perfectionist”. </a:t>
            </a:r>
          </a:p>
        </p:txBody>
      </p:sp>
      <p:sp>
        <p:nvSpPr>
          <p:cNvPr id="11" name="Right Arrow 10"/>
          <p:cNvSpPr/>
          <p:nvPr/>
        </p:nvSpPr>
        <p:spPr>
          <a:xfrm>
            <a:off x="1959223" y="3651936"/>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287656216"/>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39064"/>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5355312"/>
          </a:xfrm>
          <a:prstGeom prst="rect">
            <a:avLst/>
          </a:prstGeom>
          <a:noFill/>
        </p:spPr>
        <p:txBody>
          <a:bodyPr wrap="square" rtlCol="0">
            <a:spAutoFit/>
          </a:bodyPr>
          <a:lstStyle/>
          <a:p>
            <a:r>
              <a:rPr lang="en-GB" b="1" dirty="0"/>
              <a:t>4. Why do you want to work here</a:t>
            </a:r>
            <a:r>
              <a:rPr lang="en-GB" b="1" dirty="0" smtClean="0"/>
              <a:t>?</a:t>
            </a:r>
          </a:p>
          <a:p>
            <a:r>
              <a:rPr lang="en-GB" dirty="0"/>
              <a:t>This question assesses your motivation for applying and whether you’ve researched the company</a:t>
            </a:r>
            <a:r>
              <a:rPr lang="en-GB" dirty="0" smtClean="0"/>
              <a:t>.</a:t>
            </a:r>
          </a:p>
          <a:p>
            <a:r>
              <a:rPr lang="en-GB" b="1" dirty="0"/>
              <a:t>👉🏻 What to say: </a:t>
            </a:r>
            <a:r>
              <a:rPr lang="en-GB" dirty="0"/>
              <a:t>Mention specific aspects of the company, such as its mission, values, or recent projects, and connect them to your career goals and interests</a:t>
            </a:r>
            <a:r>
              <a:rPr lang="en-GB" dirty="0" smtClean="0"/>
              <a:t>.</a:t>
            </a:r>
            <a:endParaRPr lang="en-GB" dirty="0"/>
          </a:p>
          <a:p>
            <a:r>
              <a:rPr lang="en-GB" b="1" dirty="0" smtClean="0"/>
              <a:t>! What </a:t>
            </a:r>
            <a:r>
              <a:rPr lang="en-GB" b="1" dirty="0"/>
              <a:t>to avoid: </a:t>
            </a:r>
            <a:r>
              <a:rPr lang="en-GB" dirty="0"/>
              <a:t>Avoid unflattering answers such as “I need a job” “I couldn’t find anything else” or “The salary is good.” Show genuine enthusiasm and alignment with the company</a:t>
            </a:r>
            <a:r>
              <a:rPr lang="en-GB" dirty="0" smtClean="0"/>
              <a:t>.</a:t>
            </a:r>
          </a:p>
          <a:p>
            <a:endParaRPr lang="en-GB" dirty="0" smtClean="0"/>
          </a:p>
          <a:p>
            <a:r>
              <a:rPr lang="en-GB" b="1" dirty="0"/>
              <a:t>5. Why should we hire you?</a:t>
            </a:r>
          </a:p>
          <a:p>
            <a:r>
              <a:rPr lang="en-GB" dirty="0"/>
              <a:t>This is your chance to showcase your unique value and demonstrate why you’re the best fit for the role</a:t>
            </a:r>
            <a:r>
              <a:rPr lang="en-GB" dirty="0" smtClean="0"/>
              <a:t>.</a:t>
            </a:r>
          </a:p>
          <a:p>
            <a:r>
              <a:rPr lang="en-GB" b="1" dirty="0"/>
              <a:t>👉🏻 What to say: </a:t>
            </a:r>
            <a:r>
              <a:rPr lang="en-GB" dirty="0"/>
              <a:t>Share your most relevant skills, experiences, and accomplishments. Explain how these will directly contribute to the company’s success</a:t>
            </a:r>
            <a:r>
              <a:rPr lang="en-GB" dirty="0" smtClean="0"/>
              <a:t>.</a:t>
            </a:r>
            <a:endParaRPr lang="en-GB" dirty="0"/>
          </a:p>
          <a:p>
            <a:r>
              <a:rPr lang="en-GB" b="1" dirty="0" smtClean="0"/>
              <a:t>!What </a:t>
            </a:r>
            <a:r>
              <a:rPr lang="en-GB" b="1" dirty="0"/>
              <a:t>to avoid: </a:t>
            </a:r>
            <a:r>
              <a:rPr lang="en-GB" dirty="0"/>
              <a:t>Don’t compare yourself to other candidates. Focus on your strengths, not the hypothetical weaknesses of others</a:t>
            </a:r>
            <a:r>
              <a:rPr lang="en-GB" dirty="0" smtClean="0"/>
              <a:t>.</a:t>
            </a:r>
            <a:endParaRPr lang="en-GB" dirty="0"/>
          </a:p>
        </p:txBody>
      </p:sp>
      <p:sp>
        <p:nvSpPr>
          <p:cNvPr id="11" name="Right Arrow 10"/>
          <p:cNvSpPr/>
          <p:nvPr/>
        </p:nvSpPr>
        <p:spPr>
          <a:xfrm>
            <a:off x="1965372" y="4249779"/>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1664466264"/>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82872"/>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4524315"/>
          </a:xfrm>
          <a:prstGeom prst="rect">
            <a:avLst/>
          </a:prstGeom>
          <a:noFill/>
        </p:spPr>
        <p:txBody>
          <a:bodyPr wrap="square" rtlCol="0">
            <a:spAutoFit/>
          </a:bodyPr>
          <a:lstStyle/>
          <a:p>
            <a:r>
              <a:rPr lang="en-GB" sz="1600" b="1" dirty="0"/>
              <a:t>6. What motivates you?</a:t>
            </a:r>
          </a:p>
          <a:p>
            <a:r>
              <a:rPr lang="en-GB" sz="1600" dirty="0"/>
              <a:t>Interviewers want to understand what drives you to perform well and whether your motivations align with the role and company culture.</a:t>
            </a:r>
          </a:p>
          <a:p>
            <a:r>
              <a:rPr lang="en-GB" sz="1600" b="1" dirty="0"/>
              <a:t>👉🏻 What to say: </a:t>
            </a:r>
            <a:r>
              <a:rPr lang="en-GB" sz="1600" dirty="0"/>
              <a:t>Focus on motivations that relate to the job, such as achieving goals, learning new skills, or contributing to a team’s success. Be specific and provide an example if possible</a:t>
            </a:r>
            <a:r>
              <a:rPr lang="en-GB" sz="1600" dirty="0" smtClean="0"/>
              <a:t>.</a:t>
            </a:r>
            <a:endParaRPr lang="en-GB" sz="1600" dirty="0"/>
          </a:p>
          <a:p>
            <a:r>
              <a:rPr lang="en-GB" sz="1600" b="1" dirty="0" smtClean="0"/>
              <a:t>!What </a:t>
            </a:r>
            <a:r>
              <a:rPr lang="en-GB" sz="1600" b="1" dirty="0"/>
              <a:t>to avoid: </a:t>
            </a:r>
            <a:r>
              <a:rPr lang="en-GB" sz="1600" dirty="0"/>
              <a:t>Avoid mentioning solely external factors like money or perks. Keep your response authentic and job-focused</a:t>
            </a:r>
            <a:r>
              <a:rPr lang="en-GB" sz="1600" dirty="0" smtClean="0"/>
              <a:t>.</a:t>
            </a:r>
          </a:p>
          <a:p>
            <a:endParaRPr lang="en-GB" sz="1600" dirty="0"/>
          </a:p>
          <a:p>
            <a:r>
              <a:rPr lang="en-GB" sz="1600" b="1" dirty="0"/>
              <a:t>7. Can you describe a challenging situation and how you handled it?</a:t>
            </a:r>
          </a:p>
          <a:p>
            <a:r>
              <a:rPr lang="en-GB" sz="1600" dirty="0"/>
              <a:t>This question assesses your problem-solving abilities, resilience, and how you manage pressure.</a:t>
            </a:r>
          </a:p>
          <a:p>
            <a:r>
              <a:rPr lang="en-GB" sz="1600" b="1" dirty="0"/>
              <a:t>👉🏻 What to say: </a:t>
            </a:r>
            <a:r>
              <a:rPr lang="en-GB" sz="1600" dirty="0"/>
              <a:t>Use the STAR method to structure your response. Clearly outline the situation, task, actions you took, and the result. Share a scenario that shows your ability to overcome challenges effectively</a:t>
            </a:r>
            <a:r>
              <a:rPr lang="en-GB" sz="1600" dirty="0" smtClean="0"/>
              <a:t>.</a:t>
            </a:r>
            <a:endParaRPr lang="en-GB" sz="1600" dirty="0"/>
          </a:p>
          <a:p>
            <a:r>
              <a:rPr lang="en-GB" sz="1600" b="1" dirty="0" smtClean="0"/>
              <a:t>! What </a:t>
            </a:r>
            <a:r>
              <a:rPr lang="en-GB" sz="1600" b="1" dirty="0"/>
              <a:t>to avoid: </a:t>
            </a:r>
            <a:r>
              <a:rPr lang="en-GB" sz="1600" dirty="0"/>
              <a:t>Don’t blame others or focus solely on the problem. Avoid vague or irrelevant examples. Also avoid getting bogged down in the details of the situation and focus on what </a:t>
            </a:r>
            <a:r>
              <a:rPr lang="en-GB" sz="1600" i="1" dirty="0"/>
              <a:t>you </a:t>
            </a:r>
            <a:r>
              <a:rPr lang="en-GB" sz="1600" dirty="0"/>
              <a:t>did to resolve the situation. </a:t>
            </a:r>
          </a:p>
        </p:txBody>
      </p:sp>
      <p:sp>
        <p:nvSpPr>
          <p:cNvPr id="11" name="Right Arrow 10"/>
          <p:cNvSpPr/>
          <p:nvPr/>
        </p:nvSpPr>
        <p:spPr>
          <a:xfrm>
            <a:off x="1988320" y="369907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33657115"/>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4678204"/>
          </a:xfrm>
          <a:prstGeom prst="rect">
            <a:avLst/>
          </a:prstGeom>
          <a:noFill/>
        </p:spPr>
        <p:txBody>
          <a:bodyPr wrap="square" rtlCol="0">
            <a:spAutoFit/>
          </a:bodyPr>
          <a:lstStyle/>
          <a:p>
            <a:r>
              <a:rPr lang="en-GB" sz="1600" b="1" dirty="0"/>
              <a:t>8. Where do you see yourself in five years?</a:t>
            </a:r>
          </a:p>
          <a:p>
            <a:r>
              <a:rPr lang="en-GB" sz="1600" dirty="0"/>
              <a:t>Employers want to know if your long-term goals align with the company’s direction and if you’re likely to stay and grow with them.</a:t>
            </a:r>
          </a:p>
          <a:p>
            <a:r>
              <a:rPr lang="en-GB" sz="1600" b="1" dirty="0"/>
              <a:t>👉🏻 What to say: </a:t>
            </a:r>
            <a:r>
              <a:rPr lang="en-GB" sz="1600" dirty="0"/>
              <a:t>Share realistic career aspirations that align with the role, focusing on your desire to grow and contribute to the company’s success.</a:t>
            </a:r>
          </a:p>
          <a:p>
            <a:r>
              <a:rPr lang="en-GB" sz="1600" b="1" dirty="0" smtClean="0"/>
              <a:t>! What </a:t>
            </a:r>
            <a:r>
              <a:rPr lang="en-GB" sz="1600" b="1" dirty="0"/>
              <a:t>to avoid: </a:t>
            </a:r>
            <a:r>
              <a:rPr lang="en-GB" sz="1600" dirty="0"/>
              <a:t>Avoid overly ambitious or unrealistic goals, like wanting the CEO’s position. Don’t imply that this role is just a short-term stepping stone. </a:t>
            </a:r>
            <a:endParaRPr lang="en-GB" sz="1600" dirty="0" smtClean="0"/>
          </a:p>
          <a:p>
            <a:endParaRPr lang="en-GB" sz="1600" dirty="0"/>
          </a:p>
          <a:p>
            <a:r>
              <a:rPr lang="en-GB" sz="1600" b="1" dirty="0"/>
              <a:t>9. How do you handle stress or pressure?</a:t>
            </a:r>
          </a:p>
          <a:p>
            <a:r>
              <a:rPr lang="en-GB" sz="1600" dirty="0"/>
              <a:t>This question evaluates your ability to stay productive and composed in high-pressure situations, a common requirement in many roles.</a:t>
            </a:r>
          </a:p>
          <a:p>
            <a:r>
              <a:rPr lang="en-GB" sz="1600" b="1" dirty="0"/>
              <a:t>👉🏻 What to say: </a:t>
            </a:r>
            <a:r>
              <a:rPr lang="en-GB" sz="1600" dirty="0"/>
              <a:t>Provide an example of a stressful situation you managed well. Mention specific techniques you use to stay calm, such as prioritizing tasks or practicing mindfulness</a:t>
            </a:r>
            <a:r>
              <a:rPr lang="en-GB" sz="1600" dirty="0" smtClean="0"/>
              <a:t>.</a:t>
            </a:r>
            <a:endParaRPr lang="en-GB" sz="1600" dirty="0"/>
          </a:p>
          <a:p>
            <a:r>
              <a:rPr lang="en-GB" sz="1600" b="1" dirty="0" smtClean="0"/>
              <a:t>!What </a:t>
            </a:r>
            <a:r>
              <a:rPr lang="en-GB" sz="1600" b="1" dirty="0"/>
              <a:t>to avoid: </a:t>
            </a:r>
            <a:r>
              <a:rPr lang="en-GB" sz="1600" dirty="0"/>
              <a:t>Don’t claim that you never experience stress. Avoid vague answers without concrete examples</a:t>
            </a:r>
            <a:r>
              <a:rPr lang="en-GB" sz="1600" dirty="0" smtClean="0"/>
              <a:t>.</a:t>
            </a:r>
            <a:endParaRPr lang="en-GB" sz="1600" dirty="0"/>
          </a:p>
        </p:txBody>
      </p:sp>
      <p:sp>
        <p:nvSpPr>
          <p:cNvPr id="11" name="Right Arrow 10"/>
          <p:cNvSpPr/>
          <p:nvPr/>
        </p:nvSpPr>
        <p:spPr>
          <a:xfrm>
            <a:off x="1970903" y="3901437"/>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71996146"/>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3693319"/>
          </a:xfrm>
          <a:prstGeom prst="rect">
            <a:avLst/>
          </a:prstGeom>
          <a:noFill/>
        </p:spPr>
        <p:txBody>
          <a:bodyPr wrap="square" rtlCol="0">
            <a:spAutoFit/>
          </a:bodyPr>
          <a:lstStyle/>
          <a:p>
            <a:r>
              <a:rPr lang="en-GB" b="1" dirty="0"/>
              <a:t>10. What are your salary expectations?</a:t>
            </a:r>
          </a:p>
          <a:p>
            <a:r>
              <a:rPr lang="en-GB" dirty="0"/>
              <a:t>Typically, this is addressed prior to the interview. But, sometimes, a hiring manager may ask this question, separate from the recruiter. The thing to understand here is that employers want to make sure your expectations align with their budget and assess how you value your skills. Make sure your answer is consistent.</a:t>
            </a:r>
          </a:p>
          <a:p>
            <a:r>
              <a:rPr lang="en-GB" b="1" dirty="0"/>
              <a:t>👉🏻 What to say: </a:t>
            </a:r>
            <a:r>
              <a:rPr lang="en-GB" dirty="0"/>
              <a:t>Share that you have researched industry standards and then provide a realistic salary range. Express flexibility by saying you’re open to negotiation based on the role and benefits</a:t>
            </a:r>
            <a:r>
              <a:rPr lang="en-GB" dirty="0" smtClean="0"/>
              <a:t>.</a:t>
            </a:r>
            <a:endParaRPr lang="en-GB" dirty="0"/>
          </a:p>
          <a:p>
            <a:r>
              <a:rPr lang="en-GB" b="1" dirty="0" smtClean="0"/>
              <a:t>! What </a:t>
            </a:r>
            <a:r>
              <a:rPr lang="en-GB" b="1" dirty="0"/>
              <a:t>to avoid: </a:t>
            </a:r>
            <a:r>
              <a:rPr lang="en-GB" dirty="0"/>
              <a:t>Avoid providing a number without prior research. Don’t say “I don’t know” or undervalue yourself by stating a very low figure.</a:t>
            </a:r>
          </a:p>
        </p:txBody>
      </p:sp>
      <p:pic>
        <p:nvPicPr>
          <p:cNvPr id="12" name="Picture 11"/>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309852651"/>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3139321"/>
          </a:xfrm>
          <a:prstGeom prst="rect">
            <a:avLst/>
          </a:prstGeom>
          <a:noFill/>
        </p:spPr>
        <p:txBody>
          <a:bodyPr wrap="square" rtlCol="0">
            <a:spAutoFit/>
          </a:bodyPr>
          <a:lstStyle/>
          <a:p>
            <a:r>
              <a:rPr lang="en-GB" b="1" dirty="0" smtClean="0"/>
              <a:t>11. How </a:t>
            </a:r>
            <a:r>
              <a:rPr lang="en-GB" b="1" dirty="0"/>
              <a:t>do you prioritize your work?</a:t>
            </a:r>
          </a:p>
          <a:p>
            <a:r>
              <a:rPr lang="en-GB" dirty="0"/>
              <a:t>Interviewers want to assess your time-management and organizational skills, especially if the role involves handling multiple tasks.</a:t>
            </a:r>
          </a:p>
          <a:p>
            <a:r>
              <a:rPr lang="en-GB" b="1" dirty="0"/>
              <a:t>👉🏻 What to say: </a:t>
            </a:r>
            <a:r>
              <a:rPr lang="en-GB" dirty="0"/>
              <a:t>Explain your process for evaluating tasks, such as using to-do lists, setting deadlines, or leveraging project management tools. Provide an example of how you’ve successfully managed competing priorities.</a:t>
            </a:r>
          </a:p>
          <a:p>
            <a:r>
              <a:rPr lang="en-GB" b="1" dirty="0"/>
              <a:t>❗️What to avoid: </a:t>
            </a:r>
            <a:r>
              <a:rPr lang="en-GB" dirty="0"/>
              <a:t>Don’t say you handle everything at once or lack a clear strategy. Avoid making it seem like you struggle with organization.</a:t>
            </a:r>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808417711"/>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smtClean="0">
                <a:effectLst>
                  <a:outerShdw blurRad="38100" dist="38100" dir="2700000" algn="tl">
                    <a:srgbClr val="000000">
                      <a:alpha val="43137"/>
                    </a:srgbClr>
                  </a:outerShdw>
                </a:effectLst>
                <a:latin typeface="Bahnschrift SemiBold Condensed" panose="020B0502040204020203" pitchFamily="34" charset="0"/>
              </a:rPr>
              <a:t>Common Interview Questions;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3139321"/>
          </a:xfrm>
          <a:prstGeom prst="rect">
            <a:avLst/>
          </a:prstGeom>
          <a:noFill/>
        </p:spPr>
        <p:txBody>
          <a:bodyPr wrap="square" rtlCol="0">
            <a:spAutoFit/>
          </a:bodyPr>
          <a:lstStyle/>
          <a:p>
            <a:r>
              <a:rPr lang="en-GB" b="1" dirty="0" smtClean="0"/>
              <a:t>12. How </a:t>
            </a:r>
            <a:r>
              <a:rPr lang="en-GB" b="1" dirty="0"/>
              <a:t>do you prioritize your work?</a:t>
            </a:r>
          </a:p>
          <a:p>
            <a:r>
              <a:rPr lang="en-GB" dirty="0"/>
              <a:t>Interviewers want to assess your time-management and organizational skills, especially if the role involves handling multiple tasks.</a:t>
            </a:r>
          </a:p>
          <a:p>
            <a:r>
              <a:rPr lang="en-GB" b="1" dirty="0"/>
              <a:t>👉🏻 What to say: </a:t>
            </a:r>
            <a:r>
              <a:rPr lang="en-GB" dirty="0"/>
              <a:t>Explain your process for evaluating tasks, such as using to-do lists, setting deadlines, or leveraging project management tools. Provide an example of how you’ve successfully managed competing priorities.</a:t>
            </a:r>
          </a:p>
          <a:p>
            <a:r>
              <a:rPr lang="en-GB" b="1" dirty="0"/>
              <a:t>❗️What to avoid: </a:t>
            </a:r>
            <a:r>
              <a:rPr lang="en-GB" dirty="0"/>
              <a:t>Don’t say you handle everything at once or lack a clear strategy. Avoid making it seem like you struggle with organization.</a:t>
            </a:r>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275078065"/>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Tips for Crafting Strong Answers</a:t>
            </a: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5355312"/>
          </a:xfrm>
          <a:prstGeom prst="rect">
            <a:avLst/>
          </a:prstGeom>
          <a:noFill/>
        </p:spPr>
        <p:txBody>
          <a:bodyPr wrap="square" rtlCol="0">
            <a:spAutoFit/>
          </a:bodyPr>
          <a:lstStyle/>
          <a:p>
            <a:r>
              <a:rPr lang="en-GB" dirty="0"/>
              <a:t>Based on my own long experience in interview situations, here are </a:t>
            </a:r>
            <a:r>
              <a:rPr lang="en-GB" dirty="0" smtClean="0"/>
              <a:t>two recommended </a:t>
            </a:r>
            <a:r>
              <a:rPr lang="en-GB" dirty="0"/>
              <a:t>methods to help you deliver impactful responses</a:t>
            </a:r>
            <a:r>
              <a:rPr lang="en-GB" dirty="0" smtClean="0"/>
              <a:t>:</a:t>
            </a:r>
          </a:p>
          <a:p>
            <a:endParaRPr lang="en-GB" dirty="0" smtClean="0"/>
          </a:p>
          <a:p>
            <a:r>
              <a:rPr lang="en-GB" b="1" dirty="0"/>
              <a:t>1. Use the STAR Method for </a:t>
            </a:r>
            <a:r>
              <a:rPr lang="en-GB" b="1" dirty="0" smtClean="0"/>
              <a:t>Behavioural </a:t>
            </a:r>
            <a:r>
              <a:rPr lang="en-GB" b="1" dirty="0"/>
              <a:t>Questions</a:t>
            </a:r>
          </a:p>
          <a:p>
            <a:r>
              <a:rPr lang="en-GB" dirty="0" smtClean="0"/>
              <a:t>Behavioural </a:t>
            </a:r>
            <a:r>
              <a:rPr lang="en-GB" dirty="0"/>
              <a:t>questions often begin with prompts like, “Can you describe a time when…” or “Tell me about an experience where…”.</a:t>
            </a:r>
          </a:p>
          <a:p>
            <a:r>
              <a:rPr lang="en-GB" dirty="0"/>
              <a:t>The STAR method is a powerful framework to structure your answers effectively:</a:t>
            </a:r>
          </a:p>
          <a:p>
            <a:pPr fontAlgn="base"/>
            <a:r>
              <a:rPr lang="en-GB" b="1" dirty="0"/>
              <a:t>Situation:</a:t>
            </a:r>
            <a:r>
              <a:rPr lang="en-GB" dirty="0"/>
              <a:t> Briefly explain the context or background of the scenario.</a:t>
            </a:r>
          </a:p>
          <a:p>
            <a:pPr fontAlgn="base"/>
            <a:r>
              <a:rPr lang="en-GB" b="1" dirty="0"/>
              <a:t>Task:</a:t>
            </a:r>
            <a:r>
              <a:rPr lang="en-GB" dirty="0"/>
              <a:t> Identify the specific challenge or responsibility you were dealing with.</a:t>
            </a:r>
          </a:p>
          <a:p>
            <a:pPr fontAlgn="base"/>
            <a:r>
              <a:rPr lang="en-GB" b="1" dirty="0"/>
              <a:t>Action:</a:t>
            </a:r>
            <a:r>
              <a:rPr lang="en-GB" dirty="0"/>
              <a:t> Detail the steps you took to address the issue or complete the task.</a:t>
            </a:r>
          </a:p>
          <a:p>
            <a:pPr fontAlgn="base"/>
            <a:r>
              <a:rPr lang="en-GB" b="1" dirty="0"/>
              <a:t>Result:</a:t>
            </a:r>
            <a:r>
              <a:rPr lang="en-GB" dirty="0"/>
              <a:t> Share the outcome, emphasizing positive results, metrics, or what you learned.</a:t>
            </a:r>
          </a:p>
          <a:p>
            <a:endParaRPr lang="en-GB" dirty="0"/>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2002697520"/>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Tips for Crafting Strong </a:t>
            </a:r>
            <a:r>
              <a:rPr lang="en-GB" sz="3200" dirty="0" smtClean="0">
                <a:effectLst>
                  <a:outerShdw blurRad="38100" dist="38100" dir="2700000" algn="tl">
                    <a:srgbClr val="000000">
                      <a:alpha val="43137"/>
                    </a:srgbClr>
                  </a:outerShdw>
                </a:effectLst>
                <a:latin typeface="Bahnschrift SemiBold Condensed" panose="020B0502040204020203" pitchFamily="34" charset="0"/>
              </a:rPr>
              <a:t>Answers – Con…</a:t>
            </a:r>
            <a:endParaRPr lang="en-GB" sz="32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4247317"/>
          </a:xfrm>
          <a:prstGeom prst="rect">
            <a:avLst/>
          </a:prstGeom>
          <a:noFill/>
        </p:spPr>
        <p:txBody>
          <a:bodyPr wrap="square" rtlCol="0">
            <a:spAutoFit/>
          </a:bodyPr>
          <a:lstStyle/>
          <a:p>
            <a:r>
              <a:rPr lang="en-GB" b="1" dirty="0"/>
              <a:t>QUESTION</a:t>
            </a:r>
            <a:br>
              <a:rPr lang="en-GB" b="1" dirty="0"/>
            </a:br>
            <a:r>
              <a:rPr lang="en-GB" dirty="0"/>
              <a:t>“Tell me about a time you overcame a significant obstacle.”</a:t>
            </a:r>
          </a:p>
          <a:p>
            <a:r>
              <a:rPr lang="en-GB" b="1" dirty="0"/>
              <a:t>ANSWER</a:t>
            </a:r>
            <a:r>
              <a:rPr lang="en-GB" dirty="0"/>
              <a:t/>
            </a:r>
            <a:br>
              <a:rPr lang="en-GB" dirty="0"/>
            </a:br>
            <a:r>
              <a:rPr lang="en-GB" dirty="0"/>
              <a:t>“In my previous role as a team lead, we faced a major setback when a critical project fell behind schedule due to unforeseen technical issues [Situation]. My responsibility was to realign priorities and get the project back on track [Task]. I organized daily stand-ups to address blockers, collaborated with our IT department to expedite fixes, and negotiated an extended timeline with stakeholders [Action].</a:t>
            </a:r>
            <a:br>
              <a:rPr lang="en-GB" dirty="0"/>
            </a:br>
            <a:r>
              <a:rPr lang="en-GB" dirty="0"/>
              <a:t/>
            </a:r>
            <a:br>
              <a:rPr lang="en-GB" dirty="0"/>
            </a:br>
            <a:r>
              <a:rPr lang="en-GB" dirty="0"/>
              <a:t>As a result, we delivered the project one week ahead of the adjusted schedule, earning positive feedback from both the client and senior leadership [Result].”</a:t>
            </a:r>
          </a:p>
          <a:p>
            <a:endParaRPr lang="en-GB" dirty="0"/>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399932340"/>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Tips for Crafting Strong </a:t>
            </a:r>
            <a:r>
              <a:rPr lang="en-GB" sz="3200" dirty="0" smtClean="0">
                <a:effectLst>
                  <a:outerShdw blurRad="38100" dist="38100" dir="2700000" algn="tl">
                    <a:srgbClr val="000000">
                      <a:alpha val="43137"/>
                    </a:srgbClr>
                  </a:outerShdw>
                </a:effectLst>
                <a:latin typeface="Bahnschrift SemiBold Condensed" panose="020B0502040204020203" pitchFamily="34" charset="0"/>
              </a:rPr>
              <a:t>Answers</a:t>
            </a:r>
            <a:r>
              <a:rPr lang="en-GB" sz="3200" dirty="0">
                <a:effectLst>
                  <a:outerShdw blurRad="38100" dist="38100" dir="2700000" algn="tl">
                    <a:srgbClr val="000000">
                      <a:alpha val="43137"/>
                    </a:srgbClr>
                  </a:outerShdw>
                </a:effectLst>
                <a:latin typeface="Bahnschrift SemiBold Condensed" panose="020B0502040204020203" pitchFamily="34" charset="0"/>
              </a:rPr>
              <a:t> – Con…</a:t>
            </a: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5078313"/>
          </a:xfrm>
          <a:prstGeom prst="rect">
            <a:avLst/>
          </a:prstGeom>
          <a:noFill/>
        </p:spPr>
        <p:txBody>
          <a:bodyPr wrap="square" rtlCol="0">
            <a:spAutoFit/>
          </a:bodyPr>
          <a:lstStyle/>
          <a:p>
            <a:r>
              <a:rPr lang="en-GB" b="1" dirty="0"/>
              <a:t>2. The CAR Method (Challenge, Action, Result)</a:t>
            </a:r>
          </a:p>
          <a:p>
            <a:r>
              <a:rPr lang="en-GB" dirty="0"/>
              <a:t>The CAR method is similar to STAR but condenses the structure for a more straightforward response. It’s ideal for shorter answers or when you’re pressed for time:</a:t>
            </a:r>
          </a:p>
          <a:p>
            <a:pPr fontAlgn="base"/>
            <a:r>
              <a:rPr lang="en-GB" b="1" dirty="0"/>
              <a:t>Challenge:</a:t>
            </a:r>
            <a:r>
              <a:rPr lang="en-GB" dirty="0"/>
              <a:t> Briefly describe the problem or situation.</a:t>
            </a:r>
          </a:p>
          <a:p>
            <a:pPr fontAlgn="base"/>
            <a:r>
              <a:rPr lang="en-GB" b="1" dirty="0"/>
              <a:t>Action:</a:t>
            </a:r>
            <a:r>
              <a:rPr lang="en-GB" dirty="0"/>
              <a:t> Explain what you did to address the challenge.</a:t>
            </a:r>
          </a:p>
          <a:p>
            <a:pPr fontAlgn="base"/>
            <a:r>
              <a:rPr lang="en-GB" b="1" dirty="0"/>
              <a:t>Result:</a:t>
            </a:r>
            <a:r>
              <a:rPr lang="en-GB" dirty="0"/>
              <a:t> Highlight the outcome, including any measurable impact</a:t>
            </a:r>
            <a:r>
              <a:rPr lang="en-GB" dirty="0" smtClean="0"/>
              <a:t>.</a:t>
            </a:r>
          </a:p>
          <a:p>
            <a:pPr fontAlgn="base"/>
            <a:endParaRPr lang="en-GB" dirty="0"/>
          </a:p>
          <a:p>
            <a:r>
              <a:rPr lang="en-GB" b="1" dirty="0"/>
              <a:t>QUESTION</a:t>
            </a:r>
            <a:br>
              <a:rPr lang="en-GB" b="1" dirty="0"/>
            </a:br>
            <a:r>
              <a:rPr lang="en-GB" dirty="0"/>
              <a:t>“Can you give an example of meeting a tight deadline?”</a:t>
            </a:r>
          </a:p>
          <a:p>
            <a:r>
              <a:rPr lang="en-GB" b="1" dirty="0"/>
              <a:t>ANSWER</a:t>
            </a:r>
            <a:br>
              <a:rPr lang="en-GB" b="1" dirty="0"/>
            </a:br>
            <a:r>
              <a:rPr lang="en-GB" dirty="0"/>
              <a:t>“I was tasked with preparing a financial report for a key client within an unexpectedly short timeframe [Challenge]. I prioritized key sections, enlisted a colleague’s assistance for data collection, and worked overtime to ensure accuracy [Action]. We submitted the report on time, leading to the client renewing their contract for another year [Result].”</a:t>
            </a:r>
          </a:p>
          <a:p>
            <a:endParaRPr lang="en-GB" dirty="0"/>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3882481711"/>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1498" y="943977"/>
            <a:ext cx="7312433" cy="492937"/>
          </a:xfrm>
        </p:spPr>
        <p:txBody>
          <a:bodyPr>
            <a:normAutofit fontScale="90000"/>
          </a:bodyPr>
          <a:lstStyle/>
          <a:p>
            <a:r>
              <a:rPr lang="en-GB" sz="3200" dirty="0">
                <a:effectLst>
                  <a:outerShdw blurRad="38100" dist="38100" dir="2700000" algn="tl">
                    <a:srgbClr val="000000">
                      <a:alpha val="43137"/>
                    </a:srgbClr>
                  </a:outerShdw>
                </a:effectLst>
                <a:latin typeface="Bahnschrift SemiBold Condensed" panose="020B0502040204020203" pitchFamily="34" charset="0"/>
              </a:rPr>
              <a:t>Interview Closing Statement Examples</a:t>
            </a: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1970903" y="1490081"/>
            <a:ext cx="493623" cy="2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4526" y="1436914"/>
            <a:ext cx="7428411" cy="4524315"/>
          </a:xfrm>
          <a:prstGeom prst="rect">
            <a:avLst/>
          </a:prstGeom>
          <a:noFill/>
        </p:spPr>
        <p:txBody>
          <a:bodyPr wrap="square" rtlCol="0">
            <a:spAutoFit/>
          </a:bodyPr>
          <a:lstStyle/>
          <a:p>
            <a:r>
              <a:rPr lang="en-GB" i="1" dirty="0"/>
              <a:t>“Thank you for your time. It was great meeting with you, &lt;NAME&gt;! I’m looking forward to hearing feedback, and don’t hesitate to contact me in the meantime if you have any questions or concerns</a:t>
            </a:r>
            <a:r>
              <a:rPr lang="en-GB" i="1" dirty="0" smtClean="0"/>
              <a:t>.”</a:t>
            </a:r>
          </a:p>
          <a:p>
            <a:endParaRPr lang="en-GB" i="1" dirty="0"/>
          </a:p>
          <a:p>
            <a:r>
              <a:rPr lang="en-GB" i="1" dirty="0"/>
              <a:t>“Thanks for meeting with me. I’m excited about the role, and it sounds like a great fit based on my experience in X and Y. I’m looking forward to hearing about the next steps, and don’t hesitate to contact me if you have any questions or concerns in the meantime</a:t>
            </a:r>
            <a:r>
              <a:rPr lang="en-GB" i="1" dirty="0" smtClean="0"/>
              <a:t>!”</a:t>
            </a:r>
          </a:p>
          <a:p>
            <a:endParaRPr lang="en-GB" i="1" dirty="0"/>
          </a:p>
          <a:p>
            <a:r>
              <a:rPr lang="en-GB" i="1" dirty="0"/>
              <a:t>“The job sounds great. I’m definitely interested. What is the next step</a:t>
            </a:r>
            <a:r>
              <a:rPr lang="en-GB" i="1" dirty="0" smtClean="0"/>
              <a:t>?”</a:t>
            </a:r>
          </a:p>
          <a:p>
            <a:endParaRPr lang="en-GB" i="1" dirty="0"/>
          </a:p>
          <a:p>
            <a:r>
              <a:rPr lang="en-GB" i="1" dirty="0"/>
              <a:t>“I’m confident that this is the job I want. Is there anything preventing you from offering me the position today</a:t>
            </a:r>
            <a:r>
              <a:rPr lang="en-GB" i="1" dirty="0" smtClean="0"/>
              <a:t>?” </a:t>
            </a:r>
            <a:endParaRPr lang="en-GB" dirty="0"/>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Tree>
    <p:extLst>
      <p:ext uri="{BB962C8B-B14F-4D97-AF65-F5344CB8AC3E}">
        <p14:creationId xmlns:p14="http://schemas.microsoft.com/office/powerpoint/2010/main" val="16880386"/>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5155" y="2373664"/>
            <a:ext cx="7312433" cy="1306367"/>
          </a:xfrm>
        </p:spPr>
        <p:txBody>
          <a:bodyPr>
            <a:noAutofit/>
          </a:bodyPr>
          <a:lstStyle/>
          <a:p>
            <a:pPr algn="ctr"/>
            <a:r>
              <a:rPr lang="en-GB" sz="9600" dirty="0" smtClean="0">
                <a:effectLst>
                  <a:outerShdw blurRad="38100" dist="38100" dir="2700000" algn="tl">
                    <a:srgbClr val="000000">
                      <a:alpha val="43137"/>
                    </a:srgbClr>
                  </a:outerShdw>
                </a:effectLst>
                <a:latin typeface="Bahnschrift SemiBold Condensed" panose="020B0502040204020203" pitchFamily="34" charset="0"/>
              </a:rPr>
              <a:t>QUESTIONS?</a:t>
            </a:r>
            <a:endParaRPr lang="en-GB" sz="9600" dirty="0">
              <a:effectLst>
                <a:outerShdw blurRad="38100" dist="38100" dir="2700000" algn="tl">
                  <a:srgbClr val="000000">
                    <a:alpha val="43137"/>
                  </a:srgbClr>
                </a:outerShdw>
              </a:effectLst>
              <a:latin typeface="Bahnschrift SemiBold Condensed" panose="020B0502040204020203" pitchFamily="34" charset="0"/>
            </a:endParaRPr>
          </a:p>
        </p:txBody>
      </p:sp>
      <p:sp>
        <p:nvSpPr>
          <p:cNvPr id="3" name="Subtitle 2"/>
          <p:cNvSpPr>
            <a:spLocks noGrp="1"/>
          </p:cNvSpPr>
          <p:nvPr>
            <p:ph type="subTitle" idx="1"/>
          </p:nvPr>
        </p:nvSpPr>
        <p:spPr>
          <a:xfrm>
            <a:off x="10287588" y="6490568"/>
            <a:ext cx="1946365" cy="367432"/>
          </a:xfrm>
        </p:spPr>
        <p:txBody>
          <a:bodyPr>
            <a:noAutofit/>
          </a:bodyPr>
          <a:lstStyle/>
          <a:p>
            <a:r>
              <a:rPr lang="en-GB" dirty="0">
                <a:solidFill>
                  <a:schemeClr val="tx1"/>
                </a:solidFill>
                <a:latin typeface="Rage Italic" panose="03070502040507070304" pitchFamily="66" charset="0"/>
              </a:rPr>
              <a:t>Compile by Pio Peter </a:t>
            </a:r>
            <a:endParaRPr lang="en-AU" dirty="0">
              <a:solidFill>
                <a:schemeClr val="tx1"/>
              </a:solidFill>
              <a:latin typeface="Rage Italic" panose="03070502040507070304" pitchFamily="66"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6938" b="78230" l="0" r="99727">
                        <a14:foregroundMark x1="26909" y1="32536" x2="35273" y2="46411"/>
                        <a14:foregroundMark x1="95727" y1="28947" x2="98273" y2="53589"/>
                        <a14:foregroundMark x1="97455" y1="36842" x2="97273" y2="28230"/>
                        <a14:foregroundMark x1="98000" y1="28230" x2="95727" y2="24641"/>
                        <a14:foregroundMark x1="49909" y1="62919" x2="56909" y2="63876"/>
                        <a14:foregroundMark x1="49364" y1="67464" x2="50636" y2="68900"/>
                        <a14:foregroundMark x1="30000" y1="54306" x2="33000" y2="40670"/>
                        <a14:foregroundMark x1="45091" y1="62201" x2="54364" y2="68900"/>
                        <a14:foregroundMark x1="54909" y1="68900" x2="56182" y2="62201"/>
                      </a14:backgroundRemoval>
                    </a14:imgEffect>
                  </a14:imgLayer>
                </a14:imgProps>
              </a:ext>
            </a:extLst>
          </a:blip>
          <a:srcRect b="27660"/>
          <a:stretch/>
        </p:blipFill>
        <p:spPr>
          <a:xfrm>
            <a:off x="8734697" y="0"/>
            <a:ext cx="3457303" cy="869496"/>
          </a:xfrm>
          <a:prstGeom prst="rect">
            <a:avLst/>
          </a:prstGeom>
        </p:spPr>
      </p:pic>
      <p:pic>
        <p:nvPicPr>
          <p:cNvPr id="5" name="Picture 4"/>
          <p:cNvPicPr>
            <a:picLocks noChangeAspect="1"/>
          </p:cNvPicPr>
          <p:nvPr/>
        </p:nvPicPr>
        <p:blipFill>
          <a:blip r:embed="rId4"/>
          <a:stretch>
            <a:fillRect/>
          </a:stretch>
        </p:blipFill>
        <p:spPr>
          <a:xfrm>
            <a:off x="186962" y="0"/>
            <a:ext cx="1946638" cy="548640"/>
          </a:xfrm>
          <a:prstGeom prst="rect">
            <a:avLst/>
          </a:prstGeom>
        </p:spPr>
      </p:pic>
      <p:sp>
        <p:nvSpPr>
          <p:cNvPr id="6" name="TextBox 5"/>
          <p:cNvSpPr txBox="1"/>
          <p:nvPr/>
        </p:nvSpPr>
        <p:spPr>
          <a:xfrm>
            <a:off x="2133600" y="0"/>
            <a:ext cx="1793966" cy="584775"/>
          </a:xfrm>
          <a:prstGeom prst="rect">
            <a:avLst/>
          </a:prstGeom>
          <a:noFill/>
        </p:spPr>
        <p:txBody>
          <a:bodyPr wrap="square" rtlCol="0">
            <a:spAutoFit/>
          </a:bodyPr>
          <a:lstStyle/>
          <a:p>
            <a:r>
              <a:rPr lang="en-GB" sz="3200" dirty="0" smtClean="0">
                <a:latin typeface="Rage Italic" panose="03070502040507070304" pitchFamily="66" charset="0"/>
              </a:rPr>
              <a:t>Granville</a:t>
            </a:r>
            <a:endParaRPr lang="en-AU" sz="3200" dirty="0">
              <a:latin typeface="Rage Italic" panose="03070502040507070304" pitchFamily="66" charset="0"/>
            </a:endParaRPr>
          </a:p>
        </p:txBody>
      </p:sp>
      <p:sp>
        <p:nvSpPr>
          <p:cNvPr id="7" name="TextBox 6"/>
          <p:cNvSpPr txBox="1"/>
          <p:nvPr/>
        </p:nvSpPr>
        <p:spPr>
          <a:xfrm>
            <a:off x="186962" y="4450080"/>
            <a:ext cx="1284787" cy="523220"/>
          </a:xfrm>
          <a:prstGeom prst="rect">
            <a:avLst/>
          </a:prstGeom>
          <a:noFill/>
        </p:spPr>
        <p:txBody>
          <a:bodyPr wrap="square" rtlCol="0">
            <a:spAutoFit/>
          </a:bodyPr>
          <a:lstStyle/>
          <a:p>
            <a:r>
              <a:rPr lang="en-GB" sz="1400" dirty="0" smtClean="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rPr>
              <a:t>Career Skills Workshop</a:t>
            </a:r>
            <a:endParaRPr lang="en-AU" sz="1400" dirty="0">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endParaRPr>
          </a:p>
        </p:txBody>
      </p:sp>
      <p:sp>
        <p:nvSpPr>
          <p:cNvPr id="9" name="Right Arrow 8"/>
          <p:cNvSpPr/>
          <p:nvPr/>
        </p:nvSpPr>
        <p:spPr>
          <a:xfrm>
            <a:off x="2525486" y="2506799"/>
            <a:ext cx="1010194" cy="1040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p:cNvPicPr>
            <a:picLocks noChangeAspect="1"/>
          </p:cNvPicPr>
          <p:nvPr/>
        </p:nvPicPr>
        <p:blipFill>
          <a:blip r:embed="rId5"/>
          <a:stretch>
            <a:fillRect/>
          </a:stretch>
        </p:blipFill>
        <p:spPr>
          <a:xfrm>
            <a:off x="186962" y="6610350"/>
            <a:ext cx="1581150" cy="247650"/>
          </a:xfrm>
          <a:prstGeom prst="rect">
            <a:avLst/>
          </a:prstGeom>
        </p:spPr>
      </p:pic>
      <p:sp>
        <p:nvSpPr>
          <p:cNvPr id="11" name="TextBox 10"/>
          <p:cNvSpPr txBox="1"/>
          <p:nvPr/>
        </p:nvSpPr>
        <p:spPr>
          <a:xfrm>
            <a:off x="3535680" y="4973300"/>
            <a:ext cx="5939246" cy="707886"/>
          </a:xfrm>
          <a:prstGeom prst="rect">
            <a:avLst/>
          </a:prstGeom>
          <a:noFill/>
        </p:spPr>
        <p:txBody>
          <a:bodyPr wrap="square" rtlCol="0">
            <a:spAutoFit/>
          </a:bodyPr>
          <a:lstStyle/>
          <a:p>
            <a:pPr algn="ctr"/>
            <a:r>
              <a:rPr lang="en-GB" sz="2000" b="1" dirty="0" smtClean="0">
                <a:effectLst>
                  <a:outerShdw blurRad="38100" dist="38100" dir="2700000" algn="tl">
                    <a:srgbClr val="000000">
                      <a:alpha val="43137"/>
                    </a:srgbClr>
                  </a:outerShdw>
                </a:effectLst>
              </a:rPr>
              <a:t>Thank you for your time and patient. Wish you all the best in your job hunt. God Bless.</a:t>
            </a:r>
            <a:endParaRPr lang="en-AU"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78019164"/>
      </p:ext>
    </p:extLst>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123</TotalTime>
  <Words>3128</Words>
  <Application>Microsoft Office PowerPoint</Application>
  <PresentationFormat>Widescreen</PresentationFormat>
  <Paragraphs>203</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Bahnschrift SemiBold Condensed</vt:lpstr>
      <vt:lpstr>Century Gothic</vt:lpstr>
      <vt:lpstr>Rage Italic</vt:lpstr>
      <vt:lpstr>Segoe UI Black</vt:lpstr>
      <vt:lpstr>Wingdings 3</vt:lpstr>
      <vt:lpstr>Wisp</vt:lpstr>
      <vt:lpstr>How to Shine in Job Interviews?</vt:lpstr>
      <vt:lpstr>Definition and Purpose of Job Interview:</vt:lpstr>
      <vt:lpstr>The key objectives of a job interview:</vt:lpstr>
      <vt:lpstr>What are the different types of job interviews?</vt:lpstr>
      <vt:lpstr>What are the different types of job interviews? Con…</vt:lpstr>
      <vt:lpstr>What are the different types of job interviews? Con…</vt:lpstr>
      <vt:lpstr>How to Prepare for a Job Interview</vt:lpstr>
      <vt:lpstr>How to Prepare for a Job Interview Con...</vt:lpstr>
      <vt:lpstr>Common Interview Questions;</vt:lpstr>
      <vt:lpstr>Common Interview Questions; Con…</vt:lpstr>
      <vt:lpstr>Common Interview Questions; Con…</vt:lpstr>
      <vt:lpstr>Common Interview Questions; Con…</vt:lpstr>
      <vt:lpstr>Common Interview Questions; Con…</vt:lpstr>
      <vt:lpstr>Common Interview Questions; Con…</vt:lpstr>
      <vt:lpstr>Common Interview Questions; Con…</vt:lpstr>
      <vt:lpstr>Common Interview Questions; Con…</vt:lpstr>
      <vt:lpstr>Tips for Crafting Strong Answers</vt:lpstr>
      <vt:lpstr>Tips for Crafting Strong Answers – Con…</vt:lpstr>
      <vt:lpstr>Tips for Crafting Strong Answers – Con…</vt:lpstr>
      <vt:lpstr>Interview Closing Statement Examples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Pio Peter</dc:creator>
  <cp:lastModifiedBy>Pio Peter</cp:lastModifiedBy>
  <cp:revision>13</cp:revision>
  <dcterms:created xsi:type="dcterms:W3CDTF">2025-08-06T11:58:23Z</dcterms:created>
  <dcterms:modified xsi:type="dcterms:W3CDTF">2025-08-06T14:01:28Z</dcterms:modified>
</cp:coreProperties>
</file>